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859" r:id="rId2"/>
    <p:sldId id="961" r:id="rId3"/>
    <p:sldId id="962" r:id="rId4"/>
    <p:sldId id="963" r:id="rId5"/>
    <p:sldId id="946" r:id="rId6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936" y="56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87BAFCC-81DA-44B5-A176-2A69A3471F56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27D754A-B3AD-44EB-A6B1-317306A466C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290406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6DBC2-4B83-4E05-8339-32826F083F81}" type="datetimeFigureOut">
              <a:rPr lang="fr-FR" smtClean="0"/>
              <a:t>11/03/2021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5-1</a:t>
            </a:r>
            <a:endParaRPr lang="fr-FR" b="1" dirty="0"/>
          </a:p>
          <a:p>
            <a:pPr algn="l"/>
            <a:endParaRPr lang="fr-FR" dirty="0" smtClean="0"/>
          </a:p>
        </p:txBody>
      </p:sp>
      <p:grpSp>
        <p:nvGrpSpPr>
          <p:cNvPr id="10" name="Groupe 9"/>
          <p:cNvGrpSpPr/>
          <p:nvPr/>
        </p:nvGrpSpPr>
        <p:grpSpPr>
          <a:xfrm>
            <a:off x="2139127" y="1219004"/>
            <a:ext cx="4691498" cy="4112932"/>
            <a:chOff x="403951" y="1403895"/>
            <a:chExt cx="4691498" cy="4112932"/>
          </a:xfrm>
        </p:grpSpPr>
        <p:sp>
          <p:nvSpPr>
            <p:cNvPr id="4" name="Rectangle à coins arrondis 3"/>
            <p:cNvSpPr/>
            <p:nvPr/>
          </p:nvSpPr>
          <p:spPr>
            <a:xfrm>
              <a:off x="2080050" y="2863896"/>
              <a:ext cx="1108260" cy="114361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N</a:t>
              </a:r>
            </a:p>
            <a:p>
              <a:pPr algn="ctr"/>
              <a:r>
                <a:rPr lang="fr-FR" sz="2400" b="1" dirty="0" smtClean="0"/>
                <a:t>O      E</a:t>
              </a:r>
            </a:p>
            <a:p>
              <a:pPr algn="ctr"/>
              <a:r>
                <a:rPr lang="fr-FR" sz="2400" b="1" dirty="0"/>
                <a:t>S</a:t>
              </a:r>
            </a:p>
          </p:txBody>
        </p:sp>
        <p:sp>
          <p:nvSpPr>
            <p:cNvPr id="5" name="Rectangle à coins arrondis 4"/>
            <p:cNvSpPr/>
            <p:nvPr/>
          </p:nvSpPr>
          <p:spPr>
            <a:xfrm>
              <a:off x="403951" y="2733323"/>
              <a:ext cx="1604999" cy="140475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6 5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D V 6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10 8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V 9 4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6" name="Rectangle à coins arrondis 5"/>
            <p:cNvSpPr/>
            <p:nvPr/>
          </p:nvSpPr>
          <p:spPr>
            <a:xfrm>
              <a:off x="3259410" y="2733324"/>
              <a:ext cx="1836039" cy="1404757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</a:t>
              </a:r>
              <a:r>
                <a:rPr lang="fr-FR" sz="2400" b="1" dirty="0">
                  <a:solidFill>
                    <a:schemeClr val="tx1"/>
                  </a:solidFill>
                </a:rPr>
                <a:t>1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0 7 5 3</a:t>
              </a:r>
              <a:endParaRPr lang="fr-FR" sz="2400" b="1" dirty="0" smtClean="0"/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V 9 4 3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8 7 6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8" name="Rectangle à coins arrondis 7"/>
            <p:cNvSpPr/>
            <p:nvPr/>
          </p:nvSpPr>
          <p:spPr>
            <a:xfrm>
              <a:off x="1625996" y="4136164"/>
              <a:ext cx="2016369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D V 9 3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9 4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5</a:t>
              </a:r>
            </a:p>
            <a:p>
              <a:r>
                <a:rPr lang="fr-FR" sz="2400" dirty="0" smtClean="0">
                  <a:solidFill>
                    <a:schemeClr val="tx1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9" name="Rectangle à coins arrondis 8"/>
            <p:cNvSpPr/>
            <p:nvPr/>
          </p:nvSpPr>
          <p:spPr>
            <a:xfrm>
              <a:off x="1786541" y="1403895"/>
              <a:ext cx="1695278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10 8 7 4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8 2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7 6 2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10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</p:grp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21" name="Groupe 20"/>
          <p:cNvGrpSpPr/>
          <p:nvPr/>
        </p:nvGrpSpPr>
        <p:grpSpPr>
          <a:xfrm>
            <a:off x="6901725" y="1194345"/>
            <a:ext cx="4899602" cy="4162250"/>
            <a:chOff x="6682798" y="1329918"/>
            <a:chExt cx="4899602" cy="4162250"/>
          </a:xfrm>
        </p:grpSpPr>
        <p:sp>
          <p:nvSpPr>
            <p:cNvPr id="31" name="Rectangle à coins arrondis 30"/>
            <p:cNvSpPr/>
            <p:nvPr/>
          </p:nvSpPr>
          <p:spPr>
            <a:xfrm>
              <a:off x="8750481" y="2839237"/>
              <a:ext cx="1108260" cy="114361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N</a:t>
              </a:r>
            </a:p>
            <a:p>
              <a:pPr algn="ctr"/>
              <a:r>
                <a:rPr lang="fr-FR" sz="2400" b="1" dirty="0" smtClean="0"/>
                <a:t>O      E</a:t>
              </a:r>
            </a:p>
            <a:p>
              <a:pPr algn="ctr"/>
              <a:r>
                <a:rPr lang="fr-FR" sz="2400" b="1" dirty="0"/>
                <a:t>S</a:t>
              </a:r>
            </a:p>
          </p:txBody>
        </p:sp>
        <p:sp>
          <p:nvSpPr>
            <p:cNvPr id="32" name="Rectangle à coins arrondis 31"/>
            <p:cNvSpPr/>
            <p:nvPr/>
          </p:nvSpPr>
          <p:spPr>
            <a:xfrm>
              <a:off x="6682798" y="2708664"/>
              <a:ext cx="1996584" cy="140475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D V 6 5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9 7 5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10 8 6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3" name="Rectangle à coins arrondis 32"/>
            <p:cNvSpPr/>
            <p:nvPr/>
          </p:nvSpPr>
          <p:spPr>
            <a:xfrm>
              <a:off x="9929841" y="2708665"/>
              <a:ext cx="1652559" cy="1404757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10 4 3 2</a:t>
              </a:r>
              <a:endParaRPr lang="fr-FR" sz="2400" b="1" dirty="0" smtClean="0"/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V 10 3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9 7 5 3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4" name="Rectangle à coins arrondis 33"/>
            <p:cNvSpPr/>
            <p:nvPr/>
          </p:nvSpPr>
          <p:spPr>
            <a:xfrm>
              <a:off x="8296427" y="4111505"/>
              <a:ext cx="2016369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D 6 5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9 8 7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2</a:t>
              </a:r>
            </a:p>
            <a:p>
              <a:r>
                <a:rPr lang="fr-FR" sz="2400" dirty="0" smtClean="0">
                  <a:solidFill>
                    <a:schemeClr val="tx1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4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à coins arrondis 34"/>
            <p:cNvSpPr/>
            <p:nvPr/>
          </p:nvSpPr>
          <p:spPr>
            <a:xfrm>
              <a:off x="8319459" y="1329918"/>
              <a:ext cx="1970304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V 9 8 7 4 3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>
                  <a:solidFill>
                    <a:schemeClr val="tx1"/>
                  </a:solidFill>
                </a:rPr>
                <a:t>-</a:t>
              </a:r>
              <a:endParaRPr lang="fr-FR" sz="2400" b="1" dirty="0" smtClean="0">
                <a:solidFill>
                  <a:schemeClr val="tx1"/>
                </a:solidFill>
              </a:endParaRP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8 6 4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D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</p:grpSp>
      <p:sp>
        <p:nvSpPr>
          <p:cNvPr id="36" name="ZoneTexte 35"/>
          <p:cNvSpPr txBox="1"/>
          <p:nvPr/>
        </p:nvSpPr>
        <p:spPr>
          <a:xfrm>
            <a:off x="352425" y="1403895"/>
            <a:ext cx="3137995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000" dirty="0" smtClean="0"/>
              <a:t>Avec les jeux suivants, combien concédez-vous de levées en Nord-Sud sur une entame à Cœur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000" dirty="0" smtClean="0"/>
              <a:t>à Sans-Atout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000" dirty="0" smtClean="0"/>
              <a:t>à l’atout </a:t>
            </a:r>
            <a:r>
              <a:rPr lang="fr-FR" sz="2000" dirty="0"/>
              <a:t>♠</a:t>
            </a:r>
            <a:endParaRPr lang="fr-FR" sz="2000" dirty="0" smtClean="0"/>
          </a:p>
          <a:p>
            <a:endParaRPr lang="fr-FR" sz="2000" dirty="0"/>
          </a:p>
          <a:p>
            <a:endParaRPr lang="fr-FR" sz="2000" dirty="0" smtClean="0"/>
          </a:p>
          <a:p>
            <a:endParaRPr lang="fr-FR" sz="2000" dirty="0"/>
          </a:p>
          <a:p>
            <a:r>
              <a:rPr lang="fr-FR" sz="2000" dirty="0" smtClean="0"/>
              <a:t>Evaluez la force de N-S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000" dirty="0"/>
              <a:t>e</a:t>
            </a:r>
            <a:r>
              <a:rPr lang="fr-FR" sz="2000" dirty="0" smtClean="0"/>
              <a:t>n points HL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000" dirty="0"/>
              <a:t>e</a:t>
            </a:r>
            <a:r>
              <a:rPr lang="fr-FR" sz="2000" dirty="0" smtClean="0"/>
              <a:t>n points HLD </a:t>
            </a:r>
            <a:endParaRPr lang="fr-FR" sz="2000" dirty="0"/>
          </a:p>
        </p:txBody>
      </p:sp>
      <p:sp>
        <p:nvSpPr>
          <p:cNvPr id="37" name="Rectangle à coins arrondis 36"/>
          <p:cNvSpPr/>
          <p:nvPr/>
        </p:nvSpPr>
        <p:spPr>
          <a:xfrm>
            <a:off x="352426" y="5405913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à Sans-Atout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8" name="Rectangle à coins arrondis 37"/>
          <p:cNvSpPr/>
          <p:nvPr/>
        </p:nvSpPr>
        <p:spPr>
          <a:xfrm>
            <a:off x="352425" y="5702442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à l’atout </a:t>
            </a:r>
            <a:r>
              <a:rPr lang="fr-FR" sz="2400" dirty="0">
                <a:solidFill>
                  <a:schemeClr val="tx1"/>
                </a:solidFill>
              </a:rPr>
              <a:t>♠</a:t>
            </a:r>
            <a:r>
              <a:rPr lang="fr-FR" sz="2400" dirty="0" smtClean="0">
                <a:solidFill>
                  <a:schemeClr val="tx1"/>
                </a:solidFill>
              </a:rPr>
              <a:t> 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9" name="Rectangle à coins arrondis 38"/>
          <p:cNvSpPr/>
          <p:nvPr/>
        </p:nvSpPr>
        <p:spPr>
          <a:xfrm>
            <a:off x="352424" y="5995499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solidFill>
                  <a:schemeClr val="tx1"/>
                </a:solidFill>
              </a:rPr>
              <a:t>p</a:t>
            </a:r>
            <a:r>
              <a:rPr lang="fr-FR" sz="2400" dirty="0" smtClean="0">
                <a:solidFill>
                  <a:schemeClr val="tx1"/>
                </a:solidFill>
              </a:rPr>
              <a:t>oints HL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0" name="Rectangle à coins arrondis 39"/>
          <p:cNvSpPr/>
          <p:nvPr/>
        </p:nvSpPr>
        <p:spPr>
          <a:xfrm>
            <a:off x="352424" y="6292028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solidFill>
                  <a:schemeClr val="tx1"/>
                </a:solidFill>
              </a:rPr>
              <a:t>p</a:t>
            </a:r>
            <a:r>
              <a:rPr lang="fr-FR" sz="2400" dirty="0" smtClean="0">
                <a:solidFill>
                  <a:schemeClr val="tx1"/>
                </a:solidFill>
              </a:rPr>
              <a:t>oints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1" name="Rectangle à coins arrondis 40"/>
          <p:cNvSpPr/>
          <p:nvPr/>
        </p:nvSpPr>
        <p:spPr>
          <a:xfrm>
            <a:off x="4202039" y="5405913"/>
            <a:ext cx="56567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solidFill>
                  <a:schemeClr val="tx1"/>
                </a:solidFill>
              </a:rPr>
              <a:t>5</a:t>
            </a:r>
          </a:p>
        </p:txBody>
      </p:sp>
      <p:sp>
        <p:nvSpPr>
          <p:cNvPr id="42" name="Rectangle à coins arrondis 41"/>
          <p:cNvSpPr/>
          <p:nvPr/>
        </p:nvSpPr>
        <p:spPr>
          <a:xfrm>
            <a:off x="4202039" y="5702442"/>
            <a:ext cx="56567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3" name="Rectangle à coins arrondis 42"/>
          <p:cNvSpPr/>
          <p:nvPr/>
        </p:nvSpPr>
        <p:spPr>
          <a:xfrm>
            <a:off x="2628900" y="5995499"/>
            <a:ext cx="3733800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22 (sud) + 6 (nord) = </a:t>
            </a:r>
            <a:r>
              <a:rPr lang="fr-FR" sz="2400" b="1" dirty="0" smtClean="0">
                <a:solidFill>
                  <a:schemeClr val="tx1"/>
                </a:solidFill>
              </a:rPr>
              <a:t>28 HL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4" name="Rectangle à coins arrondis 43"/>
          <p:cNvSpPr/>
          <p:nvPr/>
        </p:nvSpPr>
        <p:spPr>
          <a:xfrm>
            <a:off x="2258893" y="6292028"/>
            <a:ext cx="4751507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24 (S) + 7 (N) + 3 (atouts) = </a:t>
            </a:r>
            <a:r>
              <a:rPr lang="fr-FR" sz="2400" b="1" dirty="0" smtClean="0">
                <a:solidFill>
                  <a:schemeClr val="tx1"/>
                </a:solidFill>
              </a:rPr>
              <a:t>34 HLD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9" name="Rectangle à coins arrondis 48"/>
          <p:cNvSpPr/>
          <p:nvPr/>
        </p:nvSpPr>
        <p:spPr>
          <a:xfrm>
            <a:off x="9240139" y="5405913"/>
            <a:ext cx="56567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6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50" name="Rectangle à coins arrondis 49"/>
          <p:cNvSpPr/>
          <p:nvPr/>
        </p:nvSpPr>
        <p:spPr>
          <a:xfrm>
            <a:off x="9240139" y="5702442"/>
            <a:ext cx="56567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solidFill>
                  <a:schemeClr val="tx1"/>
                </a:solidFill>
              </a:rPr>
              <a:t>0</a:t>
            </a:r>
          </a:p>
        </p:txBody>
      </p:sp>
      <p:sp>
        <p:nvSpPr>
          <p:cNvPr id="51" name="Rectangle à coins arrondis 50"/>
          <p:cNvSpPr/>
          <p:nvPr/>
        </p:nvSpPr>
        <p:spPr>
          <a:xfrm>
            <a:off x="7502171" y="6018685"/>
            <a:ext cx="3733800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17 (sud) + 13 (nord) = </a:t>
            </a:r>
            <a:r>
              <a:rPr lang="fr-FR" sz="2400" b="1" dirty="0" smtClean="0">
                <a:solidFill>
                  <a:schemeClr val="tx1"/>
                </a:solidFill>
              </a:rPr>
              <a:t>30 HL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52" name="Rectangle à coins arrondis 51"/>
          <p:cNvSpPr/>
          <p:nvPr/>
        </p:nvSpPr>
        <p:spPr>
          <a:xfrm>
            <a:off x="7132164" y="6315214"/>
            <a:ext cx="4751507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18 (S) + 16 (N) + 4 (atouts) = </a:t>
            </a:r>
            <a:r>
              <a:rPr lang="fr-FR" sz="2400" b="1" dirty="0" smtClean="0">
                <a:solidFill>
                  <a:schemeClr val="tx1"/>
                </a:solidFill>
              </a:rPr>
              <a:t>38 HLD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79840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5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0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6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1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8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5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0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  <p:bldP spid="43" grpId="0" animBg="1"/>
      <p:bldP spid="44" grpId="0" animBg="1"/>
      <p:bldP spid="49" grpId="0" animBg="1"/>
      <p:bldP spid="50" grpId="0" animBg="1"/>
      <p:bldP spid="51" grpId="0" animBg="1"/>
      <p:bldP spid="52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5-2</a:t>
            </a:r>
            <a:endParaRPr lang="fr-FR" b="1" dirty="0"/>
          </a:p>
          <a:p>
            <a:pPr algn="l"/>
            <a:r>
              <a:rPr lang="fr-FR" dirty="0" smtClean="0"/>
              <a:t>	Quel sera le contrat final à jouer avec les jeux suivants ?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7" name="Groupe 6"/>
          <p:cNvGrpSpPr/>
          <p:nvPr/>
        </p:nvGrpSpPr>
        <p:grpSpPr>
          <a:xfrm>
            <a:off x="9391654" y="1707980"/>
            <a:ext cx="2152646" cy="4162250"/>
            <a:chOff x="8515354" y="1194345"/>
            <a:chExt cx="2152646" cy="4162250"/>
          </a:xfrm>
        </p:grpSpPr>
        <p:sp>
          <p:nvSpPr>
            <p:cNvPr id="31" name="Rectangle à coins arrondis 30"/>
            <p:cNvSpPr/>
            <p:nvPr/>
          </p:nvSpPr>
          <p:spPr>
            <a:xfrm>
              <a:off x="8969408" y="2703664"/>
              <a:ext cx="1108260" cy="114361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N</a:t>
              </a:r>
            </a:p>
            <a:p>
              <a:pPr algn="ctr"/>
              <a:r>
                <a:rPr lang="fr-FR" sz="2400" b="1" dirty="0" smtClean="0"/>
                <a:t>O      E</a:t>
              </a:r>
            </a:p>
            <a:p>
              <a:pPr algn="ctr"/>
              <a:r>
                <a:rPr lang="fr-FR" sz="2400" b="1" dirty="0"/>
                <a:t>S</a:t>
              </a:r>
            </a:p>
          </p:txBody>
        </p:sp>
        <p:sp>
          <p:nvSpPr>
            <p:cNvPr id="34" name="Rectangle à coins arrondis 33"/>
            <p:cNvSpPr/>
            <p:nvPr/>
          </p:nvSpPr>
          <p:spPr>
            <a:xfrm>
              <a:off x="8515354" y="3975932"/>
              <a:ext cx="2152646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D 10 9 7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4 3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10 3</a:t>
              </a:r>
            </a:p>
            <a:p>
              <a:r>
                <a:rPr lang="fr-FR" sz="2400" dirty="0" smtClean="0">
                  <a:solidFill>
                    <a:schemeClr val="tx1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à coins arrondis 34"/>
            <p:cNvSpPr/>
            <p:nvPr/>
          </p:nvSpPr>
          <p:spPr>
            <a:xfrm>
              <a:off x="8538386" y="1194345"/>
              <a:ext cx="2129614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V 2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9 8 5 2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8 5 3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45" name="Groupe 44"/>
          <p:cNvGrpSpPr/>
          <p:nvPr/>
        </p:nvGrpSpPr>
        <p:grpSpPr>
          <a:xfrm>
            <a:off x="2787891" y="1707980"/>
            <a:ext cx="2152646" cy="4162250"/>
            <a:chOff x="8515354" y="1194345"/>
            <a:chExt cx="2152646" cy="4162250"/>
          </a:xfrm>
        </p:grpSpPr>
        <p:sp>
          <p:nvSpPr>
            <p:cNvPr id="46" name="Rectangle à coins arrondis 45"/>
            <p:cNvSpPr/>
            <p:nvPr/>
          </p:nvSpPr>
          <p:spPr>
            <a:xfrm>
              <a:off x="8969408" y="2703664"/>
              <a:ext cx="1108260" cy="114361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N</a:t>
              </a:r>
            </a:p>
            <a:p>
              <a:pPr algn="ctr"/>
              <a:r>
                <a:rPr lang="fr-FR" sz="2400" b="1" dirty="0" smtClean="0"/>
                <a:t>O      E</a:t>
              </a:r>
            </a:p>
            <a:p>
              <a:pPr algn="ctr"/>
              <a:r>
                <a:rPr lang="fr-FR" sz="2400" b="1" dirty="0"/>
                <a:t>S</a:t>
              </a:r>
            </a:p>
          </p:txBody>
        </p:sp>
        <p:sp>
          <p:nvSpPr>
            <p:cNvPr id="47" name="Rectangle à coins arrondis 46"/>
            <p:cNvSpPr/>
            <p:nvPr/>
          </p:nvSpPr>
          <p:spPr>
            <a:xfrm>
              <a:off x="8515354" y="3975932"/>
              <a:ext cx="2152646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 smtClean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</a:t>
              </a:r>
              <a:r>
                <a:rPr lang="fr-FR" sz="2400" b="1" dirty="0">
                  <a:solidFill>
                    <a:schemeClr val="tx1"/>
                  </a:solidFill>
                </a:rPr>
                <a:t>D 3</a:t>
              </a:r>
            </a:p>
            <a:p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>
                  <a:solidFill>
                    <a:schemeClr val="tx1"/>
                  </a:solidFill>
                </a:rPr>
                <a:t>A 7 5</a:t>
              </a:r>
            </a:p>
            <a:p>
              <a:r>
                <a:rPr lang="fr-FR" sz="2400" dirty="0">
                  <a:solidFill>
                    <a:srgbClr val="FFC000"/>
                  </a:solidFill>
                </a:rPr>
                <a:t>♦ </a:t>
              </a:r>
              <a:r>
                <a:rPr lang="fr-FR" sz="2400" b="1" dirty="0">
                  <a:solidFill>
                    <a:schemeClr val="tx1"/>
                  </a:solidFill>
                </a:rPr>
                <a:t>R 8 4</a:t>
              </a:r>
            </a:p>
            <a:p>
              <a:r>
                <a:rPr lang="fr-FR" sz="2400" dirty="0">
                  <a:solidFill>
                    <a:schemeClr val="tx1"/>
                  </a:solidFill>
                </a:rPr>
                <a:t>♣ </a:t>
              </a:r>
              <a:r>
                <a:rPr lang="fr-FR" sz="2400" b="1" dirty="0">
                  <a:solidFill>
                    <a:schemeClr val="tx1"/>
                  </a:solidFill>
                </a:rPr>
                <a:t>R V 9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8" name="Rectangle à coins arrondis 47"/>
            <p:cNvSpPr/>
            <p:nvPr/>
          </p:nvSpPr>
          <p:spPr>
            <a:xfrm>
              <a:off x="8538386" y="1194345"/>
              <a:ext cx="2129614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>
                  <a:solidFill>
                    <a:schemeClr val="tx1"/>
                  </a:solidFill>
                </a:rPr>
                <a:t>A V 10 7 2</a:t>
              </a:r>
            </a:p>
            <a:p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>
                  <a:solidFill>
                    <a:schemeClr val="tx1"/>
                  </a:solidFill>
                </a:rPr>
                <a:t>4 2</a:t>
              </a:r>
            </a:p>
            <a:p>
              <a:r>
                <a:rPr lang="fr-FR" sz="2400" dirty="0">
                  <a:solidFill>
                    <a:srgbClr val="FFC000"/>
                  </a:solidFill>
                </a:rPr>
                <a:t>♦ </a:t>
              </a:r>
              <a:r>
                <a:rPr lang="fr-FR" sz="2400" b="1" dirty="0">
                  <a:solidFill>
                    <a:schemeClr val="tx1"/>
                  </a:solidFill>
                </a:rPr>
                <a:t>A 3 2</a:t>
              </a:r>
            </a:p>
            <a:p>
              <a:r>
                <a:rPr lang="fr-FR" sz="2400" dirty="0">
                  <a:solidFill>
                    <a:srgbClr val="00B050"/>
                  </a:solidFill>
                </a:rPr>
                <a:t>♣ </a:t>
              </a:r>
              <a:r>
                <a:rPr lang="fr-FR" sz="2400" b="1" dirty="0">
                  <a:solidFill>
                    <a:schemeClr val="tx1"/>
                  </a:solidFill>
                </a:rPr>
                <a:t>D 10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</p:grpSp>
      <p:sp>
        <p:nvSpPr>
          <p:cNvPr id="53" name="Rectangle à coins arrondis 52"/>
          <p:cNvSpPr/>
          <p:nvPr/>
        </p:nvSpPr>
        <p:spPr>
          <a:xfrm>
            <a:off x="323851" y="5954314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points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54" name="Rectangle à coins arrondis 53"/>
          <p:cNvSpPr/>
          <p:nvPr/>
        </p:nvSpPr>
        <p:spPr>
          <a:xfrm>
            <a:off x="323850" y="6250843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contrat</a:t>
            </a:r>
            <a:endParaRPr lang="fr-FR" sz="2400" dirty="0">
              <a:solidFill>
                <a:schemeClr val="tx1"/>
              </a:solidFill>
            </a:endParaRPr>
          </a:p>
        </p:txBody>
      </p:sp>
      <p:grpSp>
        <p:nvGrpSpPr>
          <p:cNvPr id="55" name="Groupe 54"/>
          <p:cNvGrpSpPr/>
          <p:nvPr/>
        </p:nvGrpSpPr>
        <p:grpSpPr>
          <a:xfrm>
            <a:off x="6021633" y="1707980"/>
            <a:ext cx="2152646" cy="4162250"/>
            <a:chOff x="8515354" y="1194345"/>
            <a:chExt cx="2152646" cy="4162250"/>
          </a:xfrm>
        </p:grpSpPr>
        <p:sp>
          <p:nvSpPr>
            <p:cNvPr id="56" name="Rectangle à coins arrondis 55"/>
            <p:cNvSpPr/>
            <p:nvPr/>
          </p:nvSpPr>
          <p:spPr>
            <a:xfrm>
              <a:off x="8969408" y="2703664"/>
              <a:ext cx="1108260" cy="114361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/>
                <a:t>N</a:t>
              </a:r>
            </a:p>
            <a:p>
              <a:pPr algn="ctr"/>
              <a:r>
                <a:rPr lang="fr-FR" sz="2400" b="1" dirty="0" smtClean="0"/>
                <a:t>O      E</a:t>
              </a:r>
            </a:p>
            <a:p>
              <a:pPr algn="ctr"/>
              <a:r>
                <a:rPr lang="fr-FR" sz="2400" b="1" dirty="0"/>
                <a:t>S</a:t>
              </a:r>
            </a:p>
          </p:txBody>
        </p:sp>
        <p:sp>
          <p:nvSpPr>
            <p:cNvPr id="57" name="Rectangle à coins arrondis 56"/>
            <p:cNvSpPr/>
            <p:nvPr/>
          </p:nvSpPr>
          <p:spPr>
            <a:xfrm>
              <a:off x="8515354" y="3975932"/>
              <a:ext cx="2152646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 smtClean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</a:t>
              </a:r>
              <a:r>
                <a:rPr lang="fr-FR" sz="2400" b="1" dirty="0">
                  <a:solidFill>
                    <a:schemeClr val="tx1"/>
                  </a:solidFill>
                </a:rPr>
                <a:t>D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10 9 3 2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r>
                <a:rPr lang="fr-FR" sz="2400" dirty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9 8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r>
                <a:rPr lang="fr-FR" sz="2400" dirty="0">
                  <a:solidFill>
                    <a:schemeClr val="tx1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8" name="Rectangle à coins arrondis 57"/>
            <p:cNvSpPr/>
            <p:nvPr/>
          </p:nvSpPr>
          <p:spPr>
            <a:xfrm>
              <a:off x="8538386" y="1194345"/>
              <a:ext cx="2129614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>
                  <a:solidFill>
                    <a:schemeClr val="tx1"/>
                  </a:solidFill>
                </a:rPr>
                <a:t>A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9 4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8 7 6 5 4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r>
                <a:rPr lang="fr-FR" sz="2400" dirty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D 2</a:t>
              </a:r>
              <a:endParaRPr lang="fr-FR" sz="2400" b="1" dirty="0">
                <a:solidFill>
                  <a:schemeClr val="tx1"/>
                </a:solidFill>
              </a:endParaRPr>
            </a:p>
            <a:p>
              <a:r>
                <a:rPr lang="fr-FR" sz="2400" dirty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</p:grpSp>
      <p:sp>
        <p:nvSpPr>
          <p:cNvPr id="59" name="Rectangle à coins arrondis 58"/>
          <p:cNvSpPr/>
          <p:nvPr/>
        </p:nvSpPr>
        <p:spPr>
          <a:xfrm>
            <a:off x="2962276" y="5954314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29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0" name="Rectangle à coins arrondis 59"/>
          <p:cNvSpPr/>
          <p:nvPr/>
        </p:nvSpPr>
        <p:spPr>
          <a:xfrm>
            <a:off x="2962275" y="6250843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4♠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1" name="Rectangle à coins arrondis 60"/>
          <p:cNvSpPr/>
          <p:nvPr/>
        </p:nvSpPr>
        <p:spPr>
          <a:xfrm>
            <a:off x="6238876" y="5954314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29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2" name="Rectangle à coins arrondis 61"/>
          <p:cNvSpPr/>
          <p:nvPr/>
        </p:nvSpPr>
        <p:spPr>
          <a:xfrm>
            <a:off x="6238875" y="6250843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4</a:t>
            </a:r>
            <a:r>
              <a:rPr lang="fr-FR" sz="2400" dirty="0" smtClean="0">
                <a:solidFill>
                  <a:srgbClr val="FF0000"/>
                </a:solidFill>
              </a:rPr>
              <a:t>♥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3" name="Rectangle à coins arrondis 62"/>
          <p:cNvSpPr/>
          <p:nvPr/>
        </p:nvSpPr>
        <p:spPr>
          <a:xfrm>
            <a:off x="9620528" y="5954314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 29 HLD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64" name="Rectangle à coins arrondis 63"/>
          <p:cNvSpPr/>
          <p:nvPr/>
        </p:nvSpPr>
        <p:spPr>
          <a:xfrm>
            <a:off x="9620527" y="6250843"/>
            <a:ext cx="1784704" cy="2965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4♠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59554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4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9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6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8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3" grpId="0" animBg="1"/>
      <p:bldP spid="54" grpId="0" animBg="1"/>
      <p:bldP spid="59" grpId="0" animBg="1"/>
      <p:bldP spid="60" grpId="0" animBg="1"/>
      <p:bldP spid="61" grpId="0" animBg="1"/>
      <p:bldP spid="62" grpId="0" animBg="1"/>
      <p:bldP spid="63" grpId="0" animBg="1"/>
      <p:bldP spid="64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5-3</a:t>
            </a:r>
            <a:endParaRPr lang="fr-FR" b="1" dirty="0"/>
          </a:p>
          <a:p>
            <a:pPr algn="l"/>
            <a:r>
              <a:rPr lang="fr-FR" dirty="0" smtClean="0"/>
              <a:t>	Votre partenaire a ouvert. Avec les jeux suivants, remplissez les petits papiers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25" name="Rectangle à coins arrondis 24"/>
          <p:cNvSpPr/>
          <p:nvPr/>
        </p:nvSpPr>
        <p:spPr>
          <a:xfrm>
            <a:off x="1009492" y="1916272"/>
            <a:ext cx="1924366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>
                <a:solidFill>
                  <a:schemeClr val="tx1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A 9 8 7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dirty="0">
                <a:solidFill>
                  <a:srgbClr val="FF0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8</a:t>
            </a:r>
          </a:p>
          <a:p>
            <a:pPr>
              <a:defRPr/>
            </a:pPr>
            <a:r>
              <a:rPr lang="fr-FR" sz="2400" dirty="0" smtClean="0">
                <a:solidFill>
                  <a:srgbClr val="FFC000"/>
                </a:solidFill>
                <a:latin typeface="Segoe UI Black" pitchFamily="34" charset="0"/>
                <a:ea typeface="Segoe UI Black" pitchFamily="34" charset="0"/>
              </a:rPr>
              <a:t>♦</a:t>
            </a:r>
            <a:r>
              <a:rPr lang="fr-FR" sz="2400" dirty="0" smtClean="0">
                <a:solidFill>
                  <a:srgbClr val="FFC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R V 9</a:t>
            </a:r>
          </a:p>
          <a:p>
            <a:pPr>
              <a:defRPr/>
            </a:pPr>
            <a:r>
              <a:rPr lang="fr-FR" sz="2400" dirty="0" smtClean="0">
                <a:solidFill>
                  <a:srgbClr val="00B050"/>
                </a:solidFill>
                <a:latin typeface="Segoe UI Black" pitchFamily="34" charset="0"/>
                <a:ea typeface="Segoe UI Black" pitchFamily="34" charset="0"/>
              </a:rPr>
              <a:t>♣</a:t>
            </a:r>
            <a:r>
              <a:rPr lang="fr-FR" sz="2400" dirty="0" smtClean="0">
                <a:solidFill>
                  <a:srgbClr val="00B05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D 10 7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6" name="Rectangle à coins arrondis 25"/>
          <p:cNvSpPr/>
          <p:nvPr/>
        </p:nvSpPr>
        <p:spPr>
          <a:xfrm>
            <a:off x="3897818" y="1916272"/>
            <a:ext cx="1873678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>
                <a:solidFill>
                  <a:schemeClr val="tx1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A D 9</a:t>
            </a:r>
          </a:p>
          <a:p>
            <a:pPr>
              <a:defRPr/>
            </a:pP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dirty="0" smtClean="0">
                <a:solidFill>
                  <a:srgbClr val="FF0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R V 7 5 2</a:t>
            </a:r>
          </a:p>
          <a:p>
            <a:pPr>
              <a:defRPr/>
            </a:pPr>
            <a:r>
              <a:rPr lang="fr-FR" sz="2400" dirty="0" smtClean="0">
                <a:solidFill>
                  <a:srgbClr val="FFC000"/>
                </a:solidFill>
                <a:latin typeface="Segoe UI Black" pitchFamily="34" charset="0"/>
                <a:ea typeface="Segoe UI Black" pitchFamily="34" charset="0"/>
              </a:rPr>
              <a:t>♦</a:t>
            </a:r>
            <a:r>
              <a:rPr lang="fr-FR" sz="2400" dirty="0" smtClean="0">
                <a:solidFill>
                  <a:srgbClr val="FFC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7 2</a:t>
            </a:r>
          </a:p>
          <a:p>
            <a:pPr>
              <a:defRPr/>
            </a:pPr>
            <a:r>
              <a:rPr lang="fr-FR" sz="2400" dirty="0" smtClean="0">
                <a:solidFill>
                  <a:srgbClr val="00B050"/>
                </a:solidFill>
                <a:latin typeface="Segoe UI Black" pitchFamily="34" charset="0"/>
                <a:ea typeface="Segoe UI Black" pitchFamily="34" charset="0"/>
              </a:rPr>
              <a:t>♣</a:t>
            </a:r>
            <a:r>
              <a:rPr lang="fr-FR" sz="2400" dirty="0" smtClean="0">
                <a:solidFill>
                  <a:srgbClr val="00B05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A 10 9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7" name="Rectangle à coins arrondis 26"/>
          <p:cNvSpPr/>
          <p:nvPr/>
        </p:nvSpPr>
        <p:spPr>
          <a:xfrm>
            <a:off x="6735456" y="1916272"/>
            <a:ext cx="2161682" cy="13806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r>
              <a:rPr lang="fr-FR" sz="2400" dirty="0">
                <a:solidFill>
                  <a:schemeClr val="tx1"/>
                </a:solidFill>
                <a:latin typeface="Segoe UI Black" pitchFamily="34" charset="0"/>
                <a:ea typeface="Segoe UI Black" pitchFamily="34" charset="0"/>
              </a:rPr>
              <a:t>♠</a:t>
            </a:r>
            <a:r>
              <a:rPr lang="fr-FR" sz="2400" dirty="0">
                <a:solidFill>
                  <a:schemeClr val="tx1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9 4</a:t>
            </a:r>
          </a:p>
          <a:p>
            <a:pPr>
              <a:defRPr/>
            </a:pPr>
            <a:r>
              <a:rPr lang="fr-FR" sz="2400" dirty="0" smtClean="0">
                <a:solidFill>
                  <a:srgbClr val="FF0000"/>
                </a:solidFill>
                <a:latin typeface="Segoe UI Black" pitchFamily="34" charset="0"/>
                <a:ea typeface="Segoe UI Black" pitchFamily="34" charset="0"/>
              </a:rPr>
              <a:t>♥</a:t>
            </a:r>
            <a:r>
              <a:rPr lang="fr-FR" sz="2400" dirty="0" smtClean="0">
                <a:solidFill>
                  <a:srgbClr val="FF0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5 4</a:t>
            </a:r>
          </a:p>
          <a:p>
            <a:pPr>
              <a:defRPr/>
            </a:pPr>
            <a:r>
              <a:rPr lang="fr-FR" sz="2400" dirty="0" smtClean="0">
                <a:solidFill>
                  <a:srgbClr val="FFC000"/>
                </a:solidFill>
                <a:latin typeface="Segoe UI Black" pitchFamily="34" charset="0"/>
                <a:ea typeface="Segoe UI Black" pitchFamily="34" charset="0"/>
              </a:rPr>
              <a:t>♦</a:t>
            </a:r>
            <a:r>
              <a:rPr lang="fr-FR" sz="2400" dirty="0" smtClean="0">
                <a:solidFill>
                  <a:srgbClr val="FFC00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A D V 8 2</a:t>
            </a:r>
          </a:p>
          <a:p>
            <a:pPr>
              <a:defRPr/>
            </a:pPr>
            <a:r>
              <a:rPr lang="fr-FR" sz="2400" dirty="0" smtClean="0">
                <a:solidFill>
                  <a:srgbClr val="00B050"/>
                </a:solidFill>
                <a:latin typeface="Segoe UI Black" pitchFamily="34" charset="0"/>
                <a:ea typeface="Segoe UI Black" pitchFamily="34" charset="0"/>
              </a:rPr>
              <a:t>♣</a:t>
            </a:r>
            <a:r>
              <a:rPr lang="fr-FR" sz="2400" dirty="0" smtClean="0">
                <a:solidFill>
                  <a:srgbClr val="00B050"/>
                </a:solidFill>
              </a:rPr>
              <a:t> </a:t>
            </a:r>
            <a:r>
              <a:rPr lang="fr-FR" sz="2400" b="1" dirty="0" smtClean="0">
                <a:solidFill>
                  <a:schemeClr val="tx1"/>
                </a:solidFill>
              </a:rPr>
              <a:t>R V 7 5</a:t>
            </a:r>
            <a:endParaRPr lang="fr-FR" sz="2400" dirty="0">
              <a:solidFill>
                <a:schemeClr val="tx1"/>
              </a:solidFill>
            </a:endParaRPr>
          </a:p>
        </p:txBody>
      </p:sp>
      <p:graphicFrame>
        <p:nvGraphicFramePr>
          <p:cNvPr id="28" name="Tableau 2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75090127"/>
              </p:ext>
            </p:extLst>
          </p:nvPr>
        </p:nvGraphicFramePr>
        <p:xfrm>
          <a:off x="1009492" y="3804051"/>
          <a:ext cx="2219926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1932"/>
                <a:gridCol w="1387994"/>
              </a:tblGrid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800" dirty="0" smtClean="0">
                          <a:solidFill>
                            <a:schemeClr val="tx1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♠</a:t>
                      </a:r>
                      <a:r>
                        <a:rPr lang="fr-FR" sz="18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0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♥</a:t>
                      </a:r>
                      <a:r>
                        <a:rPr lang="fr-FR" sz="180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C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♦</a:t>
                      </a:r>
                      <a:r>
                        <a:rPr lang="fr-FR" sz="1800" dirty="0" smtClean="0">
                          <a:solidFill>
                            <a:srgbClr val="FFC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00B05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♣</a:t>
                      </a:r>
                      <a:r>
                        <a:rPr lang="fr-FR" sz="1800" dirty="0" smtClean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endParaRPr lang="fr-FR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0" dirty="0" smtClean="0">
                          <a:solidFill>
                            <a:schemeClr val="tx1"/>
                          </a:solidFill>
                        </a:rPr>
                        <a:t>Points</a:t>
                      </a:r>
                      <a:r>
                        <a:rPr lang="fr-FR" b="0" baseline="0" dirty="0" smtClean="0">
                          <a:solidFill>
                            <a:schemeClr val="tx1"/>
                          </a:solidFill>
                        </a:rPr>
                        <a:t> H : </a:t>
                      </a:r>
                      <a:endParaRPr lang="fr-FR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9" name="ZoneTexte 28"/>
          <p:cNvSpPr txBox="1"/>
          <p:nvPr/>
        </p:nvSpPr>
        <p:spPr>
          <a:xfrm>
            <a:off x="1410418" y="3804050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5</a:t>
            </a:r>
            <a:endParaRPr lang="fr-FR" dirty="0"/>
          </a:p>
        </p:txBody>
      </p:sp>
      <p:sp>
        <p:nvSpPr>
          <p:cNvPr id="30" name="ZoneTexte 29"/>
          <p:cNvSpPr txBox="1"/>
          <p:nvPr/>
        </p:nvSpPr>
        <p:spPr>
          <a:xfrm>
            <a:off x="1410418" y="4075245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1</a:t>
            </a:r>
            <a:endParaRPr lang="fr-FR" dirty="0"/>
          </a:p>
        </p:txBody>
      </p:sp>
      <p:sp>
        <p:nvSpPr>
          <p:cNvPr id="32" name="ZoneTexte 31"/>
          <p:cNvSpPr txBox="1"/>
          <p:nvPr/>
        </p:nvSpPr>
        <p:spPr>
          <a:xfrm>
            <a:off x="1410418" y="4346439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3</a:t>
            </a:r>
            <a:endParaRPr lang="fr-FR" dirty="0"/>
          </a:p>
        </p:txBody>
      </p:sp>
      <p:sp>
        <p:nvSpPr>
          <p:cNvPr id="33" name="ZoneTexte 32"/>
          <p:cNvSpPr txBox="1"/>
          <p:nvPr/>
        </p:nvSpPr>
        <p:spPr>
          <a:xfrm>
            <a:off x="1410418" y="4617634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4</a:t>
            </a:r>
            <a:endParaRPr lang="fr-FR" dirty="0"/>
          </a:p>
        </p:txBody>
      </p:sp>
      <p:sp>
        <p:nvSpPr>
          <p:cNvPr id="36" name="ZoneTexte 35"/>
          <p:cNvSpPr txBox="1"/>
          <p:nvPr/>
        </p:nvSpPr>
        <p:spPr>
          <a:xfrm>
            <a:off x="2810316" y="4208613"/>
            <a:ext cx="4725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10</a:t>
            </a:r>
            <a:endParaRPr lang="fr-FR" dirty="0"/>
          </a:p>
        </p:txBody>
      </p:sp>
      <p:graphicFrame>
        <p:nvGraphicFramePr>
          <p:cNvPr id="37" name="Tableau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6593066"/>
              </p:ext>
            </p:extLst>
          </p:nvPr>
        </p:nvGraphicFramePr>
        <p:xfrm>
          <a:off x="3897818" y="3804050"/>
          <a:ext cx="2219926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1932"/>
                <a:gridCol w="1387994"/>
              </a:tblGrid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800" dirty="0" smtClean="0">
                          <a:solidFill>
                            <a:schemeClr val="tx1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♠</a:t>
                      </a:r>
                      <a:r>
                        <a:rPr lang="fr-FR" sz="18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0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♥</a:t>
                      </a:r>
                      <a:r>
                        <a:rPr lang="fr-FR" sz="180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C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♦</a:t>
                      </a:r>
                      <a:r>
                        <a:rPr lang="fr-FR" sz="1800" dirty="0" smtClean="0">
                          <a:solidFill>
                            <a:srgbClr val="FFC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00B05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♣</a:t>
                      </a:r>
                      <a:r>
                        <a:rPr lang="fr-FR" sz="1800" dirty="0" smtClean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endParaRPr lang="fr-FR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0" dirty="0" smtClean="0">
                          <a:solidFill>
                            <a:schemeClr val="tx1"/>
                          </a:solidFill>
                        </a:rPr>
                        <a:t>Points</a:t>
                      </a:r>
                      <a:r>
                        <a:rPr lang="fr-FR" b="0" baseline="0" dirty="0" smtClean="0">
                          <a:solidFill>
                            <a:schemeClr val="tx1"/>
                          </a:solidFill>
                        </a:rPr>
                        <a:t> H : </a:t>
                      </a:r>
                      <a:endParaRPr lang="fr-FR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38" name="ZoneTexte 37"/>
          <p:cNvSpPr txBox="1"/>
          <p:nvPr/>
        </p:nvSpPr>
        <p:spPr>
          <a:xfrm>
            <a:off x="4347226" y="3804050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3</a:t>
            </a:r>
            <a:endParaRPr lang="fr-FR" dirty="0"/>
          </a:p>
        </p:txBody>
      </p:sp>
      <p:sp>
        <p:nvSpPr>
          <p:cNvPr id="39" name="ZoneTexte 38"/>
          <p:cNvSpPr txBox="1"/>
          <p:nvPr/>
        </p:nvSpPr>
        <p:spPr>
          <a:xfrm>
            <a:off x="4347226" y="4075245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5</a:t>
            </a:r>
            <a:endParaRPr lang="fr-FR" dirty="0"/>
          </a:p>
        </p:txBody>
      </p:sp>
      <p:sp>
        <p:nvSpPr>
          <p:cNvPr id="40" name="ZoneTexte 39"/>
          <p:cNvSpPr txBox="1"/>
          <p:nvPr/>
        </p:nvSpPr>
        <p:spPr>
          <a:xfrm>
            <a:off x="4347226" y="4346439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2</a:t>
            </a:r>
            <a:endParaRPr lang="fr-FR" dirty="0"/>
          </a:p>
        </p:txBody>
      </p:sp>
      <p:sp>
        <p:nvSpPr>
          <p:cNvPr id="41" name="ZoneTexte 40"/>
          <p:cNvSpPr txBox="1"/>
          <p:nvPr/>
        </p:nvSpPr>
        <p:spPr>
          <a:xfrm>
            <a:off x="4347226" y="4617634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3</a:t>
            </a:r>
            <a:endParaRPr lang="fr-FR" dirty="0"/>
          </a:p>
        </p:txBody>
      </p:sp>
      <p:sp>
        <p:nvSpPr>
          <p:cNvPr id="42" name="ZoneTexte 41"/>
          <p:cNvSpPr txBox="1"/>
          <p:nvPr/>
        </p:nvSpPr>
        <p:spPr>
          <a:xfrm>
            <a:off x="5694580" y="4208613"/>
            <a:ext cx="4231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14</a:t>
            </a:r>
            <a:endParaRPr lang="fr-FR" dirty="0"/>
          </a:p>
        </p:txBody>
      </p:sp>
      <p:graphicFrame>
        <p:nvGraphicFramePr>
          <p:cNvPr id="43" name="Tableau 4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4183317"/>
              </p:ext>
            </p:extLst>
          </p:nvPr>
        </p:nvGraphicFramePr>
        <p:xfrm>
          <a:off x="6732668" y="3804049"/>
          <a:ext cx="2219926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1932"/>
                <a:gridCol w="1387994"/>
              </a:tblGrid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800" dirty="0" smtClean="0">
                          <a:solidFill>
                            <a:schemeClr val="tx1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♠</a:t>
                      </a:r>
                      <a:r>
                        <a:rPr lang="fr-FR" sz="18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0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♥</a:t>
                      </a:r>
                      <a:r>
                        <a:rPr lang="fr-FR" sz="180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FFC00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♦</a:t>
                      </a:r>
                      <a:r>
                        <a:rPr lang="fr-FR" sz="1800" dirty="0" smtClean="0">
                          <a:solidFill>
                            <a:srgbClr val="FFC00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r>
                        <a:rPr lang="fr-FR" sz="1800" b="1" dirty="0" smtClean="0"/>
                        <a:t/>
                      </a:r>
                      <a:br>
                        <a:rPr lang="fr-FR" sz="1800" b="1" dirty="0" smtClean="0"/>
                      </a:br>
                      <a:r>
                        <a:rPr lang="fr-FR" sz="1800" dirty="0" smtClean="0">
                          <a:solidFill>
                            <a:srgbClr val="00B050"/>
                          </a:solidFill>
                          <a:latin typeface="Segoe UI Black" pitchFamily="34" charset="0"/>
                          <a:ea typeface="Segoe UI Black" pitchFamily="34" charset="0"/>
                        </a:rPr>
                        <a:t>♣</a:t>
                      </a:r>
                      <a:r>
                        <a:rPr lang="fr-FR" sz="1800" dirty="0" smtClean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fr-FR" sz="1800" b="1" dirty="0" smtClean="0">
                          <a:solidFill>
                            <a:schemeClr val="tx1"/>
                          </a:solidFill>
                        </a:rPr>
                        <a:t>:</a:t>
                      </a:r>
                      <a:endParaRPr lang="fr-FR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0" dirty="0" smtClean="0">
                          <a:solidFill>
                            <a:schemeClr val="tx1"/>
                          </a:solidFill>
                        </a:rPr>
                        <a:t>Points</a:t>
                      </a:r>
                      <a:r>
                        <a:rPr lang="fr-FR" b="0" baseline="0" dirty="0" smtClean="0">
                          <a:solidFill>
                            <a:schemeClr val="tx1"/>
                          </a:solidFill>
                        </a:rPr>
                        <a:t> H : </a:t>
                      </a:r>
                      <a:endParaRPr lang="fr-FR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4" name="ZoneTexte 43"/>
          <p:cNvSpPr txBox="1"/>
          <p:nvPr/>
        </p:nvSpPr>
        <p:spPr>
          <a:xfrm>
            <a:off x="7163495" y="3804050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2</a:t>
            </a:r>
            <a:endParaRPr lang="fr-FR" dirty="0"/>
          </a:p>
        </p:txBody>
      </p:sp>
      <p:sp>
        <p:nvSpPr>
          <p:cNvPr id="49" name="ZoneTexte 48"/>
          <p:cNvSpPr txBox="1"/>
          <p:nvPr/>
        </p:nvSpPr>
        <p:spPr>
          <a:xfrm>
            <a:off x="7163495" y="4075245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2</a:t>
            </a:r>
            <a:endParaRPr lang="fr-FR" dirty="0"/>
          </a:p>
        </p:txBody>
      </p:sp>
      <p:sp>
        <p:nvSpPr>
          <p:cNvPr id="50" name="ZoneTexte 49"/>
          <p:cNvSpPr txBox="1"/>
          <p:nvPr/>
        </p:nvSpPr>
        <p:spPr>
          <a:xfrm>
            <a:off x="7163495" y="4346439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5</a:t>
            </a:r>
            <a:endParaRPr lang="fr-FR" dirty="0"/>
          </a:p>
        </p:txBody>
      </p:sp>
      <p:sp>
        <p:nvSpPr>
          <p:cNvPr id="51" name="ZoneTexte 50"/>
          <p:cNvSpPr txBox="1"/>
          <p:nvPr/>
        </p:nvSpPr>
        <p:spPr>
          <a:xfrm>
            <a:off x="7163495" y="4617634"/>
            <a:ext cx="3381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4</a:t>
            </a:r>
            <a:endParaRPr lang="fr-FR" dirty="0"/>
          </a:p>
        </p:txBody>
      </p:sp>
      <p:sp>
        <p:nvSpPr>
          <p:cNvPr id="52" name="ZoneTexte 51"/>
          <p:cNvSpPr txBox="1"/>
          <p:nvPr/>
        </p:nvSpPr>
        <p:spPr>
          <a:xfrm>
            <a:off x="8510850" y="4209776"/>
            <a:ext cx="4805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11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5313396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" grpId="0" animBg="1"/>
      <p:bldP spid="26" grpId="0" animBg="1"/>
      <p:bldP spid="27" grpId="0" animBg="1"/>
      <p:bldP spid="29" grpId="0"/>
      <p:bldP spid="30" grpId="0"/>
      <p:bldP spid="32" grpId="0"/>
      <p:bldP spid="33" grpId="0"/>
      <p:bldP spid="36" grpId="0"/>
      <p:bldP spid="38" grpId="0"/>
      <p:bldP spid="39" grpId="0"/>
      <p:bldP spid="40" grpId="0"/>
      <p:bldP spid="41" grpId="0"/>
      <p:bldP spid="42" grpId="0"/>
      <p:bldP spid="44" grpId="0"/>
      <p:bldP spid="49" grpId="0"/>
      <p:bldP spid="50" grpId="0"/>
      <p:bldP spid="51" grpId="0"/>
      <p:bldP spid="5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5-4</a:t>
            </a:r>
            <a:endParaRPr lang="fr-FR" b="1" dirty="0"/>
          </a:p>
          <a:p>
            <a:pPr algn="l"/>
            <a:r>
              <a:rPr lang="fr-FR" dirty="0" smtClean="0"/>
              <a:t>	Calculez les scores obtenus en cas de réussite des contrats suivants :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31" name="Rectangle à coins arrondis 30"/>
          <p:cNvSpPr/>
          <p:nvPr/>
        </p:nvSpPr>
        <p:spPr>
          <a:xfrm>
            <a:off x="2162175" y="1977595"/>
            <a:ext cx="1666875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110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34" name="Rectangle à coins arrondis 33"/>
          <p:cNvSpPr/>
          <p:nvPr/>
        </p:nvSpPr>
        <p:spPr>
          <a:xfrm>
            <a:off x="2162175" y="2668286"/>
            <a:ext cx="1666875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170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35" name="Rectangle à coins arrondis 34"/>
          <p:cNvSpPr/>
          <p:nvPr/>
        </p:nvSpPr>
        <p:spPr>
          <a:xfrm>
            <a:off x="2162175" y="3358977"/>
            <a:ext cx="1666875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230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grpSp>
        <p:nvGrpSpPr>
          <p:cNvPr id="45" name="Groupe 44"/>
          <p:cNvGrpSpPr/>
          <p:nvPr/>
        </p:nvGrpSpPr>
        <p:grpSpPr>
          <a:xfrm>
            <a:off x="466725" y="1977595"/>
            <a:ext cx="1637109" cy="381000"/>
            <a:chOff x="438150" y="2897401"/>
            <a:chExt cx="1637109" cy="381000"/>
          </a:xfrm>
        </p:grpSpPr>
        <p:sp>
          <p:nvSpPr>
            <p:cNvPr id="46" name="Rectangle à coins arrondis 45"/>
            <p:cNvSpPr/>
            <p:nvPr/>
          </p:nvSpPr>
          <p:spPr>
            <a:xfrm>
              <a:off x="438150" y="2897401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+ 1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47" name="Flèche droite 46"/>
            <p:cNvSpPr/>
            <p:nvPr/>
          </p:nvSpPr>
          <p:spPr>
            <a:xfrm>
              <a:off x="1668065" y="3030751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8" name="Groupe 47"/>
          <p:cNvGrpSpPr/>
          <p:nvPr/>
        </p:nvGrpSpPr>
        <p:grpSpPr>
          <a:xfrm>
            <a:off x="466725" y="2668286"/>
            <a:ext cx="1637109" cy="381000"/>
            <a:chOff x="438150" y="3588092"/>
            <a:chExt cx="1637109" cy="381000"/>
          </a:xfrm>
        </p:grpSpPr>
        <p:sp>
          <p:nvSpPr>
            <p:cNvPr id="53" name="Rectangle à coins arrondis 52"/>
            <p:cNvSpPr/>
            <p:nvPr/>
          </p:nvSpPr>
          <p:spPr>
            <a:xfrm>
              <a:off x="438150" y="3588092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1</a:t>
              </a: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+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3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54" name="Flèche droite 53"/>
            <p:cNvSpPr/>
            <p:nvPr/>
          </p:nvSpPr>
          <p:spPr>
            <a:xfrm>
              <a:off x="1668065" y="3721442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5" name="Groupe 54"/>
          <p:cNvGrpSpPr/>
          <p:nvPr/>
        </p:nvGrpSpPr>
        <p:grpSpPr>
          <a:xfrm>
            <a:off x="466725" y="3358977"/>
            <a:ext cx="1637109" cy="381000"/>
            <a:chOff x="438150" y="4278783"/>
            <a:chExt cx="1637109" cy="381000"/>
          </a:xfrm>
        </p:grpSpPr>
        <p:sp>
          <p:nvSpPr>
            <p:cNvPr id="56" name="Rectangle à coins arrondis 55"/>
            <p:cNvSpPr/>
            <p:nvPr/>
          </p:nvSpPr>
          <p:spPr>
            <a:xfrm>
              <a:off x="438150" y="4278783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1</a:t>
              </a: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+ 5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57" name="Flèche droite 56"/>
            <p:cNvSpPr/>
            <p:nvPr/>
          </p:nvSpPr>
          <p:spPr>
            <a:xfrm>
              <a:off x="1668065" y="4412133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58" name="Rectangle à coins arrondis 57"/>
          <p:cNvSpPr/>
          <p:nvPr/>
        </p:nvSpPr>
        <p:spPr>
          <a:xfrm>
            <a:off x="2162175" y="4049668"/>
            <a:ext cx="1666875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260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59" name="Rectangle à coins arrondis 58"/>
          <p:cNvSpPr/>
          <p:nvPr/>
        </p:nvSpPr>
        <p:spPr>
          <a:xfrm>
            <a:off x="2162175" y="4740359"/>
            <a:ext cx="1666875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480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grpSp>
        <p:nvGrpSpPr>
          <p:cNvPr id="60" name="Groupe 59"/>
          <p:cNvGrpSpPr/>
          <p:nvPr/>
        </p:nvGrpSpPr>
        <p:grpSpPr>
          <a:xfrm>
            <a:off x="466725" y="4049668"/>
            <a:ext cx="1637109" cy="381000"/>
            <a:chOff x="438150" y="3588092"/>
            <a:chExt cx="1637109" cy="381000"/>
          </a:xfrm>
        </p:grpSpPr>
        <p:sp>
          <p:nvSpPr>
            <p:cNvPr id="61" name="Rectangle à coins arrondis 60"/>
            <p:cNvSpPr/>
            <p:nvPr/>
          </p:nvSpPr>
          <p:spPr>
            <a:xfrm>
              <a:off x="438150" y="3588092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2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+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5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62" name="Flèche droite 61"/>
            <p:cNvSpPr/>
            <p:nvPr/>
          </p:nvSpPr>
          <p:spPr>
            <a:xfrm>
              <a:off x="1668065" y="3721442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3" name="Groupe 62"/>
          <p:cNvGrpSpPr/>
          <p:nvPr/>
        </p:nvGrpSpPr>
        <p:grpSpPr>
          <a:xfrm>
            <a:off x="466725" y="4740359"/>
            <a:ext cx="1637109" cy="381000"/>
            <a:chOff x="438150" y="4278783"/>
            <a:chExt cx="1637109" cy="381000"/>
          </a:xfrm>
        </p:grpSpPr>
        <p:sp>
          <p:nvSpPr>
            <p:cNvPr id="64" name="Rectangle à coins arrondis 63"/>
            <p:cNvSpPr/>
            <p:nvPr/>
          </p:nvSpPr>
          <p:spPr>
            <a:xfrm>
              <a:off x="438150" y="4278783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chemeClr val="tx1"/>
                  </a:solidFill>
                </a:rPr>
                <a:t>4</a:t>
              </a:r>
              <a:r>
                <a:rPr lang="fr-FR" sz="2400" dirty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>
                  <a:solidFill>
                    <a:schemeClr val="tx1"/>
                  </a:solidFill>
                </a:rPr>
                <a:t> +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65" name="Flèche droite 64"/>
            <p:cNvSpPr/>
            <p:nvPr/>
          </p:nvSpPr>
          <p:spPr>
            <a:xfrm>
              <a:off x="1668065" y="4412133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66" name="Rectangle à coins arrondis 65"/>
          <p:cNvSpPr/>
          <p:nvPr/>
        </p:nvSpPr>
        <p:spPr>
          <a:xfrm>
            <a:off x="9584836" y="1977596"/>
            <a:ext cx="179070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110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67" name="Rectangle à coins arrondis 66"/>
          <p:cNvSpPr/>
          <p:nvPr/>
        </p:nvSpPr>
        <p:spPr>
          <a:xfrm>
            <a:off x="9584836" y="2668287"/>
            <a:ext cx="179070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420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68" name="Rectangle à coins arrondis 67"/>
          <p:cNvSpPr/>
          <p:nvPr/>
        </p:nvSpPr>
        <p:spPr>
          <a:xfrm>
            <a:off x="9584836" y="3358978"/>
            <a:ext cx="179070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9</a:t>
            </a:r>
            <a:r>
              <a:rPr lang="fr-FR" sz="2400" b="1" dirty="0" smtClean="0">
                <a:solidFill>
                  <a:schemeClr val="tx1"/>
                </a:solidFill>
              </a:rPr>
              <a:t>80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grpSp>
        <p:nvGrpSpPr>
          <p:cNvPr id="69" name="Groupe 68"/>
          <p:cNvGrpSpPr/>
          <p:nvPr/>
        </p:nvGrpSpPr>
        <p:grpSpPr>
          <a:xfrm>
            <a:off x="7889386" y="1977596"/>
            <a:ext cx="1637109" cy="381000"/>
            <a:chOff x="438150" y="2897401"/>
            <a:chExt cx="1637109" cy="381000"/>
          </a:xfrm>
        </p:grpSpPr>
        <p:sp>
          <p:nvSpPr>
            <p:cNvPr id="70" name="Rectangle à coins arrondis 69"/>
            <p:cNvSpPr/>
            <p:nvPr/>
          </p:nvSpPr>
          <p:spPr>
            <a:xfrm>
              <a:off x="438150" y="2897401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=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71" name="Flèche droite 70"/>
            <p:cNvSpPr/>
            <p:nvPr/>
          </p:nvSpPr>
          <p:spPr>
            <a:xfrm>
              <a:off x="1668065" y="3030751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2" name="Groupe 71"/>
          <p:cNvGrpSpPr/>
          <p:nvPr/>
        </p:nvGrpSpPr>
        <p:grpSpPr>
          <a:xfrm>
            <a:off x="7889386" y="2668287"/>
            <a:ext cx="1637109" cy="381000"/>
            <a:chOff x="438150" y="3588092"/>
            <a:chExt cx="1637109" cy="381000"/>
          </a:xfrm>
        </p:grpSpPr>
        <p:sp>
          <p:nvSpPr>
            <p:cNvPr id="73" name="Rectangle à coins arrondis 72"/>
            <p:cNvSpPr/>
            <p:nvPr/>
          </p:nvSpPr>
          <p:spPr>
            <a:xfrm>
              <a:off x="438150" y="3588092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4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=</a:t>
              </a:r>
            </a:p>
          </p:txBody>
        </p:sp>
        <p:sp>
          <p:nvSpPr>
            <p:cNvPr id="74" name="Flèche droite 73"/>
            <p:cNvSpPr/>
            <p:nvPr/>
          </p:nvSpPr>
          <p:spPr>
            <a:xfrm>
              <a:off x="1668065" y="3721442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5" name="Groupe 74"/>
          <p:cNvGrpSpPr/>
          <p:nvPr/>
        </p:nvGrpSpPr>
        <p:grpSpPr>
          <a:xfrm>
            <a:off x="7889386" y="3358978"/>
            <a:ext cx="1637109" cy="381000"/>
            <a:chOff x="438150" y="4278783"/>
            <a:chExt cx="1637109" cy="381000"/>
          </a:xfrm>
        </p:grpSpPr>
        <p:sp>
          <p:nvSpPr>
            <p:cNvPr id="76" name="Rectangle à coins arrondis 75"/>
            <p:cNvSpPr/>
            <p:nvPr/>
          </p:nvSpPr>
          <p:spPr>
            <a:xfrm>
              <a:off x="438150" y="4278783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6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=</a:t>
              </a:r>
            </a:p>
          </p:txBody>
        </p:sp>
        <p:sp>
          <p:nvSpPr>
            <p:cNvPr id="77" name="Flèche droite 76"/>
            <p:cNvSpPr/>
            <p:nvPr/>
          </p:nvSpPr>
          <p:spPr>
            <a:xfrm>
              <a:off x="1668065" y="4412133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78" name="Rectangle à coins arrondis 77"/>
          <p:cNvSpPr/>
          <p:nvPr/>
        </p:nvSpPr>
        <p:spPr>
          <a:xfrm>
            <a:off x="9584836" y="4049669"/>
            <a:ext cx="179070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1510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sp>
        <p:nvSpPr>
          <p:cNvPr id="79" name="Rectangle à coins arrondis 78"/>
          <p:cNvSpPr/>
          <p:nvPr/>
        </p:nvSpPr>
        <p:spPr>
          <a:xfrm>
            <a:off x="9584836" y="4740360"/>
            <a:ext cx="1790700" cy="3810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1010 </a:t>
            </a:r>
            <a:r>
              <a:rPr lang="fr-FR" sz="2400" b="1" dirty="0">
                <a:solidFill>
                  <a:schemeClr val="tx1"/>
                </a:solidFill>
              </a:rPr>
              <a:t>points</a:t>
            </a:r>
          </a:p>
        </p:txBody>
      </p:sp>
      <p:grpSp>
        <p:nvGrpSpPr>
          <p:cNvPr id="80" name="Groupe 79"/>
          <p:cNvGrpSpPr/>
          <p:nvPr/>
        </p:nvGrpSpPr>
        <p:grpSpPr>
          <a:xfrm>
            <a:off x="7889386" y="4049669"/>
            <a:ext cx="1637109" cy="381000"/>
            <a:chOff x="438150" y="3588092"/>
            <a:chExt cx="1637109" cy="381000"/>
          </a:xfrm>
        </p:grpSpPr>
        <p:sp>
          <p:nvSpPr>
            <p:cNvPr id="81" name="Rectangle à coins arrondis 80"/>
            <p:cNvSpPr/>
            <p:nvPr/>
          </p:nvSpPr>
          <p:spPr>
            <a:xfrm>
              <a:off x="438150" y="3588092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7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=</a:t>
              </a:r>
            </a:p>
          </p:txBody>
        </p:sp>
        <p:sp>
          <p:nvSpPr>
            <p:cNvPr id="82" name="Flèche droite 81"/>
            <p:cNvSpPr/>
            <p:nvPr/>
          </p:nvSpPr>
          <p:spPr>
            <a:xfrm>
              <a:off x="1668065" y="3721442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83" name="Groupe 82"/>
          <p:cNvGrpSpPr/>
          <p:nvPr/>
        </p:nvGrpSpPr>
        <p:grpSpPr>
          <a:xfrm>
            <a:off x="7889386" y="4740360"/>
            <a:ext cx="1637109" cy="381000"/>
            <a:chOff x="438150" y="4278783"/>
            <a:chExt cx="1637109" cy="381000"/>
          </a:xfrm>
        </p:grpSpPr>
        <p:sp>
          <p:nvSpPr>
            <p:cNvPr id="84" name="Rectangle à coins arrondis 83"/>
            <p:cNvSpPr/>
            <p:nvPr/>
          </p:nvSpPr>
          <p:spPr>
            <a:xfrm>
              <a:off x="438150" y="4278783"/>
              <a:ext cx="11715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6</a:t>
              </a:r>
              <a:r>
                <a:rPr lang="fr-FR" sz="2400" dirty="0" smtClean="0">
                  <a:solidFill>
                    <a:schemeClr val="tx1"/>
                  </a:solidFill>
                  <a:latin typeface="Segoe UI Black" pitchFamily="34" charset="0"/>
                  <a:ea typeface="Segoe UI Black" pitchFamily="34" charset="0"/>
                </a:rPr>
                <a:t>♠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r>
                <a:rPr lang="fr-FR" sz="2400" b="1" dirty="0">
                  <a:solidFill>
                    <a:schemeClr val="tx1"/>
                  </a:solidFill>
                </a:rPr>
                <a:t>+ 1</a:t>
              </a:r>
            </a:p>
          </p:txBody>
        </p:sp>
        <p:sp>
          <p:nvSpPr>
            <p:cNvPr id="85" name="Flèche droite 84"/>
            <p:cNvSpPr/>
            <p:nvPr/>
          </p:nvSpPr>
          <p:spPr>
            <a:xfrm>
              <a:off x="1668065" y="4412133"/>
              <a:ext cx="407194" cy="11430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" name="Groupe 4"/>
          <p:cNvGrpSpPr/>
          <p:nvPr/>
        </p:nvGrpSpPr>
        <p:grpSpPr>
          <a:xfrm>
            <a:off x="4178300" y="1977595"/>
            <a:ext cx="3355731" cy="381000"/>
            <a:chOff x="4178300" y="1977595"/>
            <a:chExt cx="3355731" cy="381000"/>
          </a:xfrm>
        </p:grpSpPr>
        <p:sp>
          <p:nvSpPr>
            <p:cNvPr id="4" name="Double flèche horizontale 3"/>
            <p:cNvSpPr/>
            <p:nvPr/>
          </p:nvSpPr>
          <p:spPr>
            <a:xfrm>
              <a:off x="4178300" y="2055446"/>
              <a:ext cx="3355731" cy="169799"/>
            </a:xfrm>
            <a:prstGeom prst="left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9" name="Rectangle à coins arrondis 48"/>
            <p:cNvSpPr/>
            <p:nvPr/>
          </p:nvSpPr>
          <p:spPr>
            <a:xfrm>
              <a:off x="5025780" y="1977595"/>
              <a:ext cx="16668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8 levées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87" name="Groupe 86"/>
          <p:cNvGrpSpPr/>
          <p:nvPr/>
        </p:nvGrpSpPr>
        <p:grpSpPr>
          <a:xfrm>
            <a:off x="4178300" y="2675857"/>
            <a:ext cx="3355731" cy="381000"/>
            <a:chOff x="4178300" y="1977595"/>
            <a:chExt cx="3355731" cy="381000"/>
          </a:xfrm>
        </p:grpSpPr>
        <p:sp>
          <p:nvSpPr>
            <p:cNvPr id="88" name="Double flèche horizontale 87"/>
            <p:cNvSpPr/>
            <p:nvPr/>
          </p:nvSpPr>
          <p:spPr>
            <a:xfrm>
              <a:off x="4178300" y="2055446"/>
              <a:ext cx="3355731" cy="169799"/>
            </a:xfrm>
            <a:prstGeom prst="left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9" name="Rectangle à coins arrondis 88"/>
            <p:cNvSpPr/>
            <p:nvPr/>
          </p:nvSpPr>
          <p:spPr>
            <a:xfrm>
              <a:off x="5025780" y="1977595"/>
              <a:ext cx="16668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10 levées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90" name="Groupe 89"/>
          <p:cNvGrpSpPr/>
          <p:nvPr/>
        </p:nvGrpSpPr>
        <p:grpSpPr>
          <a:xfrm>
            <a:off x="4178299" y="3394820"/>
            <a:ext cx="3355731" cy="381000"/>
            <a:chOff x="4178300" y="1977595"/>
            <a:chExt cx="3355731" cy="381000"/>
          </a:xfrm>
        </p:grpSpPr>
        <p:sp>
          <p:nvSpPr>
            <p:cNvPr id="91" name="Double flèche horizontale 90"/>
            <p:cNvSpPr/>
            <p:nvPr/>
          </p:nvSpPr>
          <p:spPr>
            <a:xfrm>
              <a:off x="4178300" y="2055446"/>
              <a:ext cx="3355731" cy="169799"/>
            </a:xfrm>
            <a:prstGeom prst="left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2" name="Rectangle à coins arrondis 91"/>
            <p:cNvSpPr/>
            <p:nvPr/>
          </p:nvSpPr>
          <p:spPr>
            <a:xfrm>
              <a:off x="5025780" y="1977595"/>
              <a:ext cx="16668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12 levées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93" name="Groupe 92"/>
          <p:cNvGrpSpPr/>
          <p:nvPr/>
        </p:nvGrpSpPr>
        <p:grpSpPr>
          <a:xfrm>
            <a:off x="4178299" y="4085511"/>
            <a:ext cx="3355731" cy="381000"/>
            <a:chOff x="4178300" y="1977595"/>
            <a:chExt cx="3355731" cy="381000"/>
          </a:xfrm>
        </p:grpSpPr>
        <p:sp>
          <p:nvSpPr>
            <p:cNvPr id="94" name="Double flèche horizontale 93"/>
            <p:cNvSpPr/>
            <p:nvPr/>
          </p:nvSpPr>
          <p:spPr>
            <a:xfrm>
              <a:off x="4178300" y="2055446"/>
              <a:ext cx="3355731" cy="169799"/>
            </a:xfrm>
            <a:prstGeom prst="left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5" name="Rectangle à coins arrondis 94"/>
            <p:cNvSpPr/>
            <p:nvPr/>
          </p:nvSpPr>
          <p:spPr>
            <a:xfrm>
              <a:off x="5025780" y="1977595"/>
              <a:ext cx="1666875" cy="381000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13 levées</a:t>
              </a:r>
              <a:endParaRPr lang="fr-FR" sz="2400" b="1" dirty="0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403314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3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8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7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4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4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1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6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1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8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3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4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5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0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5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6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7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8" fill="hold">
                      <p:stCondLst>
                        <p:cond delay="indefinite"/>
                      </p:stCondLst>
                      <p:childTnLst>
                        <p:par>
                          <p:cTn id="149" fill="hold">
                            <p:stCondLst>
                              <p:cond delay="0"/>
                            </p:stCondLst>
                            <p:childTnLst>
                              <p:par>
                                <p:cTn id="15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2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 animBg="1"/>
      <p:bldP spid="34" grpId="0" animBg="1"/>
      <p:bldP spid="35" grpId="0" animBg="1"/>
      <p:bldP spid="58" grpId="0" animBg="1"/>
      <p:bldP spid="59" grpId="0" animBg="1"/>
      <p:bldP spid="66" grpId="0" animBg="1"/>
      <p:bldP spid="67" grpId="0" animBg="1"/>
      <p:bldP spid="68" grpId="0" animBg="1"/>
      <p:bldP spid="78" grpId="0" animBg="1"/>
      <p:bldP spid="79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5 - Leçon 1</a:t>
            </a:r>
            <a:endParaRPr lang="fr-FR" sz="4000" dirty="0">
              <a:latin typeface="+mn-lt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5-5</a:t>
            </a:r>
            <a:endParaRPr lang="fr-FR" b="1" dirty="0"/>
          </a:p>
          <a:p>
            <a:pPr algn="l"/>
            <a:r>
              <a:rPr lang="fr-FR" dirty="0" smtClean="0"/>
              <a:t>	L’atout est Cœur.</a:t>
            </a:r>
          </a:p>
          <a:p>
            <a:pPr algn="l"/>
            <a:r>
              <a:rPr lang="fr-FR" dirty="0"/>
              <a:t>	</a:t>
            </a:r>
            <a:r>
              <a:rPr lang="fr-FR" dirty="0" smtClean="0"/>
              <a:t>				Les </a:t>
            </a:r>
            <a:r>
              <a:rPr lang="fr-FR" dirty="0" smtClean="0"/>
              <a:t>affirmations suivantes sont-elles vraies ou fausse ?</a:t>
            </a:r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</a:p>
        </p:txBody>
      </p:sp>
      <p:sp>
        <p:nvSpPr>
          <p:cNvPr id="18" name="ZoneTexte 17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4" name="Groupe 3"/>
          <p:cNvGrpSpPr/>
          <p:nvPr/>
        </p:nvGrpSpPr>
        <p:grpSpPr>
          <a:xfrm>
            <a:off x="577771" y="2286000"/>
            <a:ext cx="3608992" cy="4050183"/>
            <a:chOff x="577771" y="2286000"/>
            <a:chExt cx="3608992" cy="4050183"/>
          </a:xfrm>
        </p:grpSpPr>
        <p:sp>
          <p:nvSpPr>
            <p:cNvPr id="28" name="Rectangle à coins arrondis 27"/>
            <p:cNvSpPr/>
            <p:nvPr/>
          </p:nvSpPr>
          <p:spPr>
            <a:xfrm>
              <a:off x="2005845" y="3912199"/>
              <a:ext cx="788123" cy="790575"/>
            </a:xfrm>
            <a:prstGeom prst="roundRect">
              <a:avLst/>
            </a:prstGeom>
            <a:ln w="38100"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b="1" dirty="0"/>
            </a:p>
          </p:txBody>
        </p:sp>
        <p:sp>
          <p:nvSpPr>
            <p:cNvPr id="29" name="Rectangle à coins arrondis 28"/>
            <p:cNvSpPr/>
            <p:nvPr/>
          </p:nvSpPr>
          <p:spPr>
            <a:xfrm>
              <a:off x="577771" y="3612975"/>
              <a:ext cx="1251029" cy="140475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0" name="Rectangle à coins arrondis 29"/>
            <p:cNvSpPr/>
            <p:nvPr/>
          </p:nvSpPr>
          <p:spPr>
            <a:xfrm>
              <a:off x="3000601" y="3605107"/>
              <a:ext cx="1186162" cy="1404757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-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10</a:t>
              </a:r>
              <a:endParaRPr lang="fr-FR" sz="2400" b="1" dirty="0" smtClean="0"/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1" name="Rectangle à coins arrondis 30"/>
            <p:cNvSpPr/>
            <p:nvPr/>
          </p:nvSpPr>
          <p:spPr>
            <a:xfrm>
              <a:off x="1793780" y="4955520"/>
              <a:ext cx="1253654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>
                  <a:solidFill>
                    <a:schemeClr val="tx1"/>
                  </a:solidFill>
                </a:rPr>
                <a:t>-</a:t>
              </a:r>
              <a:endParaRPr lang="fr-FR" sz="2400" b="1" dirty="0" smtClean="0">
                <a:solidFill>
                  <a:schemeClr val="tx1"/>
                </a:solidFill>
              </a:endParaRP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7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8</a:t>
              </a:r>
            </a:p>
            <a:p>
              <a:r>
                <a:rPr lang="fr-FR" sz="2400" dirty="0" smtClean="0">
                  <a:solidFill>
                    <a:schemeClr val="tx1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2" name="Rectangle à coins arrondis 31"/>
            <p:cNvSpPr/>
            <p:nvPr/>
          </p:nvSpPr>
          <p:spPr>
            <a:xfrm>
              <a:off x="1749572" y="2286000"/>
              <a:ext cx="1253653" cy="1380663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9 5</a:t>
              </a:r>
            </a:p>
            <a:p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</a:t>
              </a:r>
            </a:p>
            <a:p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-</a:t>
              </a:r>
            </a:p>
            <a:p>
              <a:r>
                <a:rPr lang="fr-FR" sz="2400" dirty="0" smtClean="0">
                  <a:solidFill>
                    <a:srgbClr val="00B050"/>
                  </a:solidFill>
                </a:rPr>
                <a:t>♣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</p:grpSp>
      <p:sp>
        <p:nvSpPr>
          <p:cNvPr id="6" name="ZoneTexte 5"/>
          <p:cNvSpPr txBox="1"/>
          <p:nvPr/>
        </p:nvSpPr>
        <p:spPr>
          <a:xfrm>
            <a:off x="4393397" y="2286000"/>
            <a:ext cx="6560354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Ouest joue le 10 de Trèfle et Nord peut couper du Roi de Cœur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Ouest joue le 10 de Pique, Nord fournit le 5 et Est </a:t>
            </a:r>
            <a:r>
              <a:rPr lang="fr-FR" sz="2400" dirty="0" err="1" smtClean="0"/>
              <a:t>est</a:t>
            </a:r>
            <a:r>
              <a:rPr lang="fr-FR" sz="2400" dirty="0" smtClean="0"/>
              <a:t> obligé de couper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Nord joue le 5 de Pique et Est peut défausser le 5 de Trèfle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Nord joue le 5 de Pique, Est coupe du 10 de Cœur et Sud est obligé de surcouper de l’As de Cœur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Sud joue le 7 de Cœur et Ouest peut défausser le 10 de Trèfle</a:t>
            </a:r>
            <a:endParaRPr lang="fr-FR" sz="24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10820400" y="2409825"/>
            <a:ext cx="932094" cy="4857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faux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6" name="Rectangle à coins arrondis 25"/>
          <p:cNvSpPr/>
          <p:nvPr/>
        </p:nvSpPr>
        <p:spPr>
          <a:xfrm>
            <a:off x="10820400" y="3119332"/>
            <a:ext cx="932094" cy="4857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faux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7" name="Rectangle à coins arrondis 26"/>
          <p:cNvSpPr/>
          <p:nvPr/>
        </p:nvSpPr>
        <p:spPr>
          <a:xfrm>
            <a:off x="10820400" y="3862410"/>
            <a:ext cx="932094" cy="4857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vrai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3" name="Rectangle à coins arrondis 42"/>
          <p:cNvSpPr/>
          <p:nvPr/>
        </p:nvSpPr>
        <p:spPr>
          <a:xfrm>
            <a:off x="10820400" y="4749114"/>
            <a:ext cx="932094" cy="4857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faux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44" name="Rectangle à coins arrondis 43"/>
          <p:cNvSpPr/>
          <p:nvPr/>
        </p:nvSpPr>
        <p:spPr>
          <a:xfrm>
            <a:off x="10838772" y="5640971"/>
            <a:ext cx="932094" cy="4857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faux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40975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7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26" grpId="0" animBg="1"/>
      <p:bldP spid="27" grpId="0" animBg="1"/>
      <p:bldP spid="43" grpId="0" animBg="1"/>
      <p:bldP spid="44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2377</TotalTime>
  <Words>679</Words>
  <Application>Microsoft Office PowerPoint</Application>
  <PresentationFormat>Grand écran</PresentationFormat>
  <Paragraphs>205</Paragraphs>
  <Slides>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Segoe UI Black</vt:lpstr>
      <vt:lpstr>Thème Office</vt:lpstr>
      <vt:lpstr>Chapitre 5 - Leçon 1</vt:lpstr>
      <vt:lpstr>Chapitre 5 - Leçon 1</vt:lpstr>
      <vt:lpstr>Chapitre 5 - Leçon 1</vt:lpstr>
      <vt:lpstr>Chapitre 5 - Leçon 1</vt:lpstr>
      <vt:lpstr>Chapitre 5 - Leçon 1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 5 (la notion d’atout)</dc:title>
  <dc:creator>Comité</dc:creator>
  <cp:lastModifiedBy>alain raynaud</cp:lastModifiedBy>
  <cp:revision>163</cp:revision>
  <dcterms:created xsi:type="dcterms:W3CDTF">2018-10-04T06:59:00Z</dcterms:created>
  <dcterms:modified xsi:type="dcterms:W3CDTF">2021-03-11T08:25:02Z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1033-10.2.0.6020</vt:lpwstr>
  </property>
</Properties>
</file>

<file path=docProps/thumbnail.jpeg>
</file>